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4"/>
  </p:notesMasterIdLst>
  <p:sldIdLst>
    <p:sldId id="256" r:id="rId4"/>
    <p:sldId id="257" r:id="rId5"/>
    <p:sldId id="265" r:id="rId6"/>
    <p:sldId id="258" r:id="rId7"/>
    <p:sldId id="259" r:id="rId8"/>
    <p:sldId id="261" r:id="rId9"/>
    <p:sldId id="260" r:id="rId10"/>
    <p:sldId id="262" r:id="rId11"/>
    <p:sldId id="264"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FFBE4-C726-44BC-9543-4BA7EE1B1740}" v="1" dt="2024-11-26T14:05:39.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06" autoAdjust="0"/>
  </p:normalViewPr>
  <p:slideViewPr>
    <p:cSldViewPr>
      <p:cViewPr varScale="1">
        <p:scale>
          <a:sx n="82" d="100"/>
          <a:sy n="82" d="100"/>
        </p:scale>
        <p:origin x="24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E371C-98D9-49AD-86E8-66869DB9A4CA}" type="datetimeFigureOut">
              <a:rPr lang="en-US" smtClean="0"/>
              <a:t>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8637B-4B59-450C-9A68-A91741CD6F7C}" type="slidenum">
              <a:rPr lang="en-US" smtClean="0"/>
              <a:t>‹#›</a:t>
            </a:fld>
            <a:endParaRPr lang="en-US"/>
          </a:p>
        </p:txBody>
      </p:sp>
    </p:spTree>
    <p:extLst>
      <p:ext uri="{BB962C8B-B14F-4D97-AF65-F5344CB8AC3E}">
        <p14:creationId xmlns:p14="http://schemas.microsoft.com/office/powerpoint/2010/main" val="248031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br>
              <a:rPr lang="en-US" dirty="0"/>
            </a:br>
            <a:endParaRPr lang="en-US" dirty="0"/>
          </a:p>
          <a:p>
            <a:r>
              <a:rPr lang="en-US" dirty="0"/>
              <a:t>HSEM has made the decision to end these programs to better serve the Emergency Management community in Minnesota. The Basic Emergency Management and Director/Practitioner programs were limited to Minnesota causing delays in being able to attend classes due to seat availability, whereas the new Basic Academy is a national program, allowing for learners to obtain their certificate of completion in a more efficient manner. </a:t>
            </a:r>
          </a:p>
          <a:p>
            <a:endParaRPr lang="en-US" dirty="0"/>
          </a:p>
          <a:p>
            <a:r>
              <a:rPr lang="en-US" dirty="0"/>
              <a:t>The Critical Infrastructure program had limited resources and instructor availability and is very similar to another program conducted through our consortium partner, TEEX. It was more logical to direct learners to their program as it had the support and resources available to carry out the program. We recommend any learners that are currently under the HSEM Critical Infrastructure program, or any future interested learners to explore TEEX’s Critical Infrastructure program.</a:t>
            </a:r>
          </a:p>
          <a:p>
            <a:endParaRPr lang="en-US" dirty="0"/>
          </a:p>
          <a:p>
            <a:r>
              <a:rPr lang="en-US" dirty="0"/>
              <a:t>Our REP Certificate program is ending, but any future REP trainings hosted by HSEM will be made available through HSEM’s Training Portal as general enrollment. </a:t>
            </a:r>
          </a:p>
        </p:txBody>
      </p:sp>
      <p:sp>
        <p:nvSpPr>
          <p:cNvPr id="4" name="Slide Number Placeholder 3"/>
          <p:cNvSpPr>
            <a:spLocks noGrp="1"/>
          </p:cNvSpPr>
          <p:nvPr>
            <p:ph type="sldNum" sz="quarter" idx="5"/>
          </p:nvPr>
        </p:nvSpPr>
        <p:spPr/>
        <p:txBody>
          <a:bodyPr/>
          <a:lstStyle/>
          <a:p>
            <a:fld id="{5418637B-4B59-450C-9A68-A91741CD6F7C}" type="slidenum">
              <a:rPr lang="en-US" smtClean="0"/>
              <a:t>4</a:t>
            </a:fld>
            <a:endParaRPr lang="en-US"/>
          </a:p>
        </p:txBody>
      </p:sp>
    </p:spTree>
    <p:extLst>
      <p:ext uri="{BB962C8B-B14F-4D97-AF65-F5344CB8AC3E}">
        <p14:creationId xmlns:p14="http://schemas.microsoft.com/office/powerpoint/2010/main" val="156879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bullets on the slide. </a:t>
            </a:r>
          </a:p>
        </p:txBody>
      </p:sp>
      <p:sp>
        <p:nvSpPr>
          <p:cNvPr id="4" name="Slide Number Placeholder 3"/>
          <p:cNvSpPr>
            <a:spLocks noGrp="1"/>
          </p:cNvSpPr>
          <p:nvPr>
            <p:ph type="sldNum" sz="quarter" idx="5"/>
          </p:nvPr>
        </p:nvSpPr>
        <p:spPr/>
        <p:txBody>
          <a:bodyPr/>
          <a:lstStyle/>
          <a:p>
            <a:fld id="{5418637B-4B59-450C-9A68-A91741CD6F7C}" type="slidenum">
              <a:rPr lang="en-US" smtClean="0"/>
              <a:t>5</a:t>
            </a:fld>
            <a:endParaRPr lang="en-US"/>
          </a:p>
        </p:txBody>
      </p:sp>
    </p:spTree>
    <p:extLst>
      <p:ext uri="{BB962C8B-B14F-4D97-AF65-F5344CB8AC3E}">
        <p14:creationId xmlns:p14="http://schemas.microsoft.com/office/powerpoint/2010/main" val="369669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bullets on the slide.</a:t>
            </a:r>
          </a:p>
          <a:p>
            <a:endParaRPr lang="en-US" dirty="0"/>
          </a:p>
          <a:p>
            <a:r>
              <a:rPr lang="en-US" dirty="0"/>
              <a:t>The Training Bulletin subscription can be found by going to: </a:t>
            </a:r>
          </a:p>
          <a:p>
            <a:endParaRPr lang="en-US" dirty="0"/>
          </a:p>
          <a:p>
            <a:endParaRPr lang="en-US" dirty="0"/>
          </a:p>
          <a:p>
            <a:r>
              <a:rPr lang="en-US" dirty="0"/>
              <a:t>https://public.govdelivery.com/accounts/MNDPS/subscriber/new?qsp=MNDPS_1</a:t>
            </a:r>
          </a:p>
          <a:p>
            <a:endParaRPr lang="en-US" dirty="0"/>
          </a:p>
        </p:txBody>
      </p:sp>
      <p:sp>
        <p:nvSpPr>
          <p:cNvPr id="4" name="Slide Number Placeholder 3"/>
          <p:cNvSpPr>
            <a:spLocks noGrp="1"/>
          </p:cNvSpPr>
          <p:nvPr>
            <p:ph type="sldNum" sz="quarter" idx="5"/>
          </p:nvPr>
        </p:nvSpPr>
        <p:spPr/>
        <p:txBody>
          <a:bodyPr/>
          <a:lstStyle/>
          <a:p>
            <a:fld id="{5418637B-4B59-450C-9A68-A91741CD6F7C}" type="slidenum">
              <a:rPr lang="en-US" smtClean="0"/>
              <a:t>6</a:t>
            </a:fld>
            <a:endParaRPr lang="en-US"/>
          </a:p>
        </p:txBody>
      </p:sp>
    </p:spTree>
    <p:extLst>
      <p:ext uri="{BB962C8B-B14F-4D97-AF65-F5344CB8AC3E}">
        <p14:creationId xmlns:p14="http://schemas.microsoft.com/office/powerpoint/2010/main" val="415782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rPr>
              <a:t>Process for requesting training courses/exercises aside from Senior Officials Training is currently undergoing changes and a new process will be implemented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Examples of no cost training: ICS300/400, G0141, TEEX training, FEMA training, etc. </a:t>
            </a:r>
          </a:p>
          <a:p>
            <a:endParaRPr lang="en-US" dirty="0"/>
          </a:p>
        </p:txBody>
      </p:sp>
      <p:sp>
        <p:nvSpPr>
          <p:cNvPr id="4" name="Slide Number Placeholder 3"/>
          <p:cNvSpPr>
            <a:spLocks noGrp="1"/>
          </p:cNvSpPr>
          <p:nvPr>
            <p:ph type="sldNum" sz="quarter" idx="5"/>
          </p:nvPr>
        </p:nvSpPr>
        <p:spPr/>
        <p:txBody>
          <a:bodyPr/>
          <a:lstStyle/>
          <a:p>
            <a:fld id="{5418637B-4B59-450C-9A68-A91741CD6F7C}" type="slidenum">
              <a:rPr lang="en-US" smtClean="0"/>
              <a:t>7</a:t>
            </a:fld>
            <a:endParaRPr lang="en-US"/>
          </a:p>
        </p:txBody>
      </p:sp>
    </p:spTree>
    <p:extLst>
      <p:ext uri="{BB962C8B-B14F-4D97-AF65-F5344CB8AC3E}">
        <p14:creationId xmlns:p14="http://schemas.microsoft.com/office/powerpoint/2010/main" val="226699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8637B-4B59-450C-9A68-A91741CD6F7C}" type="slidenum">
              <a:rPr lang="en-US" smtClean="0"/>
              <a:t>8</a:t>
            </a:fld>
            <a:endParaRPr lang="en-US"/>
          </a:p>
        </p:txBody>
      </p:sp>
    </p:spTree>
    <p:extLst>
      <p:ext uri="{BB962C8B-B14F-4D97-AF65-F5344CB8AC3E}">
        <p14:creationId xmlns:p14="http://schemas.microsoft.com/office/powerpoint/2010/main" val="323307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9478">
              <a:spcAft>
                <a:spcPts val="600"/>
              </a:spcAft>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The Minnesota Qualifications &amp; Credentialing (MQC) Program Is an Op-In </a:t>
            </a:r>
            <a:r>
              <a:rPr lang="en-US" sz="1200" b="1" dirty="0">
                <a:latin typeface="Arial" panose="020B0604020202020204" pitchFamily="34" charset="0"/>
                <a:cs typeface="Arial" panose="020B0604020202020204" pitchFamily="34" charset="0"/>
              </a:rPr>
              <a:t>(Volunteer), </a:t>
            </a:r>
            <a:r>
              <a:rPr lang="en-US" sz="1200" b="1" u="sng" dirty="0">
                <a:latin typeface="Arial" panose="020B0604020202020204" pitchFamily="34" charset="0"/>
                <a:cs typeface="Arial" panose="020B0604020202020204" pitchFamily="34" charset="0"/>
              </a:rPr>
              <a:t>NOT a Requirement,</a:t>
            </a:r>
            <a:r>
              <a:rPr lang="en-US" sz="1200" dirty="0">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Resource Management Program</a:t>
            </a:r>
            <a:r>
              <a:rPr lang="en-US" sz="1200" dirty="0">
                <a:latin typeface="Arial" panose="020B0604020202020204" pitchFamily="34" charset="0"/>
                <a:cs typeface="Arial" panose="020B0604020202020204" pitchFamily="34" charset="0"/>
              </a:rPr>
              <a:t> that creates a deployable workforce of qualified, certified, and credentialed personnel to manage and support incidents of all types and sizes. </a:t>
            </a:r>
          </a:p>
          <a:p>
            <a:pPr marL="628650" lvl="1" indent="-171450" defTabSz="949478">
              <a:spcAft>
                <a:spcPts val="600"/>
              </a:spcAft>
              <a:buFont typeface="Courier New" panose="02070309020205020404" pitchFamily="49" charset="0"/>
              <a:buChar char="o"/>
              <a:defRPr/>
            </a:pPr>
            <a:endParaRPr lang="en-US" sz="1200" dirty="0">
              <a:latin typeface="Arial" panose="020B0604020202020204" pitchFamily="34" charset="0"/>
              <a:cs typeface="Arial" panose="020B0604020202020204" pitchFamily="34" charset="0"/>
            </a:endParaRPr>
          </a:p>
          <a:p>
            <a:pPr marL="628650" lvl="1" indent="-171450" defTabSz="949478">
              <a:spcAft>
                <a:spcPts val="60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 Deployable emergency management forces (Personnel = resources) is defined by in or out of state Deployable personnel resources.  </a:t>
            </a:r>
          </a:p>
          <a:p>
            <a:pPr>
              <a:spcAft>
                <a:spcPts val="600"/>
              </a:spcAft>
            </a:pPr>
            <a:endParaRPr lang="en-US" sz="1200" dirty="0">
              <a:latin typeface="Arial" panose="020B0604020202020204" pitchFamily="34" charset="0"/>
              <a:cs typeface="Arial" panose="020B0604020202020204" pitchFamily="34" charset="0"/>
            </a:endParaRPr>
          </a:p>
          <a:p>
            <a:pPr marL="171450" indent="-171450">
              <a:spcAft>
                <a:spcPts val="600"/>
              </a:spcAft>
              <a:buClr>
                <a:srgbClr val="323C70"/>
              </a:buClr>
              <a:buFont typeface="Wingdings" panose="05000000000000000000" pitchFamily="2" charset="2"/>
              <a:buChar char="Ø"/>
            </a:pPr>
            <a:r>
              <a:rPr lang="en-US" sz="1200" u="sng" dirty="0">
                <a:latin typeface="Arial" panose="020B0604020202020204" pitchFamily="34" charset="0"/>
                <a:cs typeface="Arial" panose="020B0604020202020204" pitchFamily="34" charset="0"/>
              </a:rPr>
              <a:t>MQC (NQS) enhances mutual aid. By speaking in common language, entities can:</a:t>
            </a:r>
            <a:endParaRPr lang="en-US" sz="1200" dirty="0">
              <a:latin typeface="Arial" panose="020B0604020202020204" pitchFamily="34" charset="0"/>
              <a:cs typeface="Arial" panose="020B0604020202020204" pitchFamily="34" charset="0"/>
            </a:endParaRPr>
          </a:p>
          <a:p>
            <a:pPr marL="697273" lvl="1" indent="-222534">
              <a:spcAft>
                <a:spcPts val="600"/>
              </a:spcAft>
              <a:buClr>
                <a:srgbClr val="FF0000"/>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Rapidly identify personnel who have the needed qualifications for the job. </a:t>
            </a:r>
            <a:r>
              <a:rPr lang="en-US" sz="1200" dirty="0">
                <a:solidFill>
                  <a:srgbClr val="FF0000"/>
                </a:solidFill>
                <a:latin typeface="Arial" panose="020B0604020202020204" pitchFamily="34" charset="0"/>
                <a:cs typeface="Arial" panose="020B0604020202020204" pitchFamily="34" charset="0"/>
              </a:rPr>
              <a:t> </a:t>
            </a:r>
          </a:p>
          <a:p>
            <a:pPr marL="697273" lvl="1" indent="-222534">
              <a:spcAft>
                <a:spcPts val="600"/>
              </a:spcAft>
              <a:buClr>
                <a:srgbClr val="FF0000"/>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Efficiently defines staffing requirements &amp; standards. </a:t>
            </a:r>
          </a:p>
          <a:p>
            <a:pPr marL="697273" lvl="1" indent="-222534">
              <a:spcAft>
                <a:spcPts val="600"/>
              </a:spcAft>
              <a:buClr>
                <a:srgbClr val="FF0000"/>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Clarify recruitment &amp; training requirements. </a:t>
            </a:r>
          </a:p>
          <a:p>
            <a:pPr marL="697273" lvl="1" indent="-222534">
              <a:spcAft>
                <a:spcPts val="600"/>
              </a:spcAft>
              <a:buClr>
                <a:srgbClr val="FF0000"/>
              </a:buClr>
              <a:buFont typeface="Courier New" panose="02070309020205020404" pitchFamily="49" charset="0"/>
              <a:buChar char="o"/>
            </a:pPr>
            <a:r>
              <a:rPr lang="en-US" sz="1200" dirty="0">
                <a:latin typeface="Arial" panose="020B0604020202020204" pitchFamily="34" charset="0"/>
                <a:cs typeface="Arial" panose="020B0604020202020204" pitchFamily="34" charset="0"/>
              </a:rPr>
              <a:t>Available Resource list of qualified personnel. </a:t>
            </a:r>
          </a:p>
          <a:p>
            <a:pPr marL="697273" lvl="1" indent="-222534">
              <a:spcAft>
                <a:spcPts val="600"/>
              </a:spcAft>
              <a:buClr>
                <a:srgbClr val="FF000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71450" indent="-171450" defTabSz="949478">
              <a:spcAft>
                <a:spcPts val="600"/>
              </a:spcAft>
              <a:buClr>
                <a:srgbClr val="FF0000"/>
              </a:buClr>
              <a:buFont typeface="Wingdings" panose="05000000000000000000" pitchFamily="2" charset="2"/>
              <a:buChar char="Ø"/>
              <a:defRPr/>
            </a:pPr>
            <a:r>
              <a:rPr lang="en-US" dirty="0">
                <a:latin typeface="Arial" panose="020B0604020202020204" pitchFamily="34" charset="0"/>
                <a:cs typeface="Arial" panose="020B0604020202020204" pitchFamily="34" charset="0"/>
              </a:rPr>
              <a:t>Agencies will still maintain their training and credentialling system, this is a supplement to better facilitate resource mobilization of qualified personnel</a:t>
            </a:r>
            <a:r>
              <a:rPr lang="en-US" dirty="0">
                <a:latin typeface="Segoe UI" panose="020B0502040204020203" pitchFamily="34" charset="0"/>
                <a:cs typeface="Arial" panose="020B0604020202020204" pitchFamily="34" charset="0"/>
              </a:rPr>
              <a:t> at a State Level. </a:t>
            </a:r>
          </a:p>
          <a:p>
            <a:pPr marL="171450" indent="-171450" defTabSz="949478">
              <a:spcAft>
                <a:spcPts val="600"/>
              </a:spcAft>
              <a:buClr>
                <a:srgbClr val="FF0000"/>
              </a:buClr>
              <a:buFont typeface="Wingdings" panose="05000000000000000000" pitchFamily="2" charset="2"/>
              <a:buChar char="Ø"/>
              <a:defRPr/>
            </a:pPr>
            <a:endParaRPr lang="en-US" b="1" dirty="0">
              <a:latin typeface="Segoe UI" panose="020B0502040204020203" pitchFamily="34" charset="0"/>
              <a:cs typeface="Arial" panose="020B0604020202020204" pitchFamily="34" charset="0"/>
            </a:endParaRPr>
          </a:p>
          <a:p>
            <a:pPr marL="171450" indent="-171450" defTabSz="949478">
              <a:spcAft>
                <a:spcPts val="600"/>
              </a:spcAft>
              <a:buClr>
                <a:srgbClr val="FF0000"/>
              </a:buClr>
              <a:buFont typeface="Wingdings" panose="05000000000000000000" pitchFamily="2" charset="2"/>
              <a:buChar char="Ø"/>
              <a:defRPr/>
            </a:pPr>
            <a:r>
              <a:rPr lang="en-US" b="1" dirty="0">
                <a:latin typeface="Segoe UI" panose="020B0502040204020203" pitchFamily="34" charset="0"/>
                <a:cs typeface="Arial" panose="020B0604020202020204" pitchFamily="34" charset="0"/>
              </a:rPr>
              <a:t>Comes to Training the MQC Program covers NIMS based Training – AHPS Courses and EOC skillset Position Specific courses.  </a:t>
            </a:r>
            <a:endParaRPr lang="en-US" b="1" dirty="0">
              <a:latin typeface="Arial" panose="020B0604020202020204" pitchFamily="34" charset="0"/>
              <a:cs typeface="Arial" panose="020B0604020202020204" pitchFamily="34" charset="0"/>
            </a:endParaRPr>
          </a:p>
          <a:p>
            <a:endParaRPr lang="en-US" dirty="0"/>
          </a:p>
          <a:p>
            <a:pPr marL="171450" indent="-171450">
              <a:spcAft>
                <a:spcPts val="600"/>
              </a:spcAft>
              <a:buFont typeface="Wingdings" panose="05000000000000000000" pitchFamily="2" charset="2"/>
              <a:buChar char="Ø"/>
            </a:pPr>
            <a:r>
              <a:rPr lang="en-US" sz="1200" dirty="0">
                <a:latin typeface="Arial" panose="020B0604020202020204" pitchFamily="34" charset="0"/>
                <a:cs typeface="Arial" panose="020B0604020202020204" pitchFamily="34" charset="0"/>
              </a:rPr>
              <a:t>MQC (NQS) enhances mutual aid inter-State &amp; intra-State agreements. </a:t>
            </a:r>
          </a:p>
          <a:p>
            <a:pPr marL="646188" lvl="1" indent="-171450">
              <a:spcAft>
                <a:spcPts val="600"/>
              </a:spcAft>
              <a:buFont typeface="Courier New" panose="02070309020205020404" pitchFamily="49" charset="0"/>
              <a:buChar char="o"/>
            </a:pPr>
            <a:r>
              <a:rPr lang="en-US" sz="1200" dirty="0">
                <a:latin typeface="Arial" panose="020B0604020202020204" pitchFamily="34" charset="0"/>
                <a:cs typeface="Arial" panose="020B0604020202020204" pitchFamily="34" charset="0"/>
              </a:rPr>
              <a:t>Allows State, Local, Tribes, &amp; Territories the ability to supplement requesting agency with confidence, knowing the mutual aid received consists of the capabilities the requesting agency requested. </a:t>
            </a:r>
          </a:p>
          <a:p>
            <a:pPr>
              <a:spcAft>
                <a:spcPts val="600"/>
              </a:spcAft>
            </a:pPr>
            <a:r>
              <a:rPr lang="en-US" sz="1200" u="sng" dirty="0">
                <a:latin typeface="Arial" panose="020B0604020202020204" pitchFamily="34" charset="0"/>
                <a:cs typeface="Arial" panose="020B0604020202020204" pitchFamily="34" charset="0"/>
              </a:rPr>
              <a:t>Candidates:</a:t>
            </a:r>
          </a:p>
          <a:p>
            <a:pPr marL="628650" lvl="1" indent="-171450">
              <a:spcAft>
                <a:spcPts val="600"/>
              </a:spcAft>
              <a:buFont typeface="Courier New" panose="02070309020205020404" pitchFamily="49" charset="0"/>
              <a:buChar char="o"/>
            </a:pPr>
            <a:r>
              <a:rPr lang="en-US" sz="1200" dirty="0">
                <a:latin typeface="Arial" panose="020B0604020202020204" pitchFamily="34" charset="0"/>
                <a:cs typeface="Arial" panose="020B0604020202020204" pitchFamily="34" charset="0"/>
              </a:rPr>
              <a:t> Must belong to and have their Primary Organization’s approval. </a:t>
            </a:r>
          </a:p>
          <a:p>
            <a:pPr marL="628650" lvl="1" indent="-171450">
              <a:spcAft>
                <a:spcPts val="600"/>
              </a:spcAft>
              <a:buFont typeface="Courier New" panose="02070309020205020404" pitchFamily="49" charset="0"/>
              <a:buChar char="o"/>
            </a:pPr>
            <a:r>
              <a:rPr lang="en-US" sz="1200" dirty="0">
                <a:latin typeface="Arial" panose="020B0604020202020204" pitchFamily="34" charset="0"/>
                <a:cs typeface="Arial" panose="020B0604020202020204" pitchFamily="34" charset="0"/>
              </a:rPr>
              <a:t>Primary Organizations are ultimately responsible for candidates’ representing their Organization.</a:t>
            </a:r>
          </a:p>
          <a:p>
            <a:pPr>
              <a:spcAft>
                <a:spcPts val="600"/>
              </a:spcAft>
            </a:pPr>
            <a:endParaRPr lang="en-US" sz="1200" u="sng" dirty="0">
              <a:latin typeface="Arial" panose="020B0604020202020204" pitchFamily="34" charset="0"/>
              <a:cs typeface="Arial" panose="020B0604020202020204" pitchFamily="34" charset="0"/>
            </a:endParaRPr>
          </a:p>
          <a:p>
            <a:pPr>
              <a:spcAft>
                <a:spcPts val="600"/>
              </a:spcAft>
            </a:pPr>
            <a:r>
              <a:rPr lang="en-US" sz="1200" u="sng" dirty="0">
                <a:latin typeface="Arial" panose="020B0604020202020204" pitchFamily="34" charset="0"/>
                <a:cs typeface="Arial" panose="020B0604020202020204" pitchFamily="34" charset="0"/>
              </a:rPr>
              <a:t>Qualification Process: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Enabling personnel to perform the duties of specific incident positions and meet any other prerequisites established for the position.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Documenting individuals have demonstrated the capabilities required for the position. </a:t>
            </a:r>
          </a:p>
          <a:p>
            <a:pPr marL="195565" lvl="0" indent="-178027">
              <a:spcAft>
                <a:spcPts val="600"/>
              </a:spcAft>
              <a:buFont typeface="Wingdings" panose="05000000000000000000" pitchFamily="2" charset="2"/>
              <a:buChar char="Ø"/>
            </a:pPr>
            <a:r>
              <a:rPr lang="en-US" sz="1200" u="sng" dirty="0">
                <a:latin typeface="Arial" panose="020B0604020202020204" pitchFamily="34" charset="0"/>
                <a:cs typeface="Arial" panose="020B0604020202020204" pitchFamily="34" charset="0"/>
              </a:rPr>
              <a:t>Qualification Criteria Examples: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Performance: Position Task Book (PTB).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Education: Formal instruction based.</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Training: courses must be completed prior to becoming qualified.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Recognition of Prior Learning (RPL)</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Experience: Pervious mission IAPs with Candidates, name/ duty position/ dates &amp; times/ Length of mission; Exercises/ rosters/ duty positions / evaluations forms/ ICS Form-214(s)/ ICS Form-225(s). </a:t>
            </a:r>
          </a:p>
          <a:p>
            <a:pPr marL="1109965" lvl="2"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Pertinent positions, measured in terms of time spent applying the specific skills associated with the position.  </a:t>
            </a:r>
          </a:p>
          <a:p>
            <a:pPr marL="652765" lvl="1" indent="-178027">
              <a:spcAft>
                <a:spcPts val="600"/>
              </a:spcAft>
              <a:buFont typeface="Wingdings" panose="05000000000000000000" pitchFamily="2" charset="2"/>
              <a:buChar char="§"/>
            </a:pPr>
            <a:endParaRPr lang="en-US" sz="1200" u="none" dirty="0">
              <a:latin typeface="Arial" panose="020B0604020202020204" pitchFamily="34" charset="0"/>
              <a:cs typeface="Arial" panose="020B0604020202020204" pitchFamily="34" charset="0"/>
            </a:endParaRPr>
          </a:p>
          <a:p>
            <a:pPr>
              <a:spcAft>
                <a:spcPts val="600"/>
              </a:spcAft>
            </a:pPr>
            <a:r>
              <a:rPr lang="en-US" sz="1200" u="sng" dirty="0">
                <a:latin typeface="Arial" panose="020B0604020202020204" pitchFamily="34" charset="0"/>
                <a:cs typeface="Arial" panose="020B0604020202020204" pitchFamily="34" charset="0"/>
              </a:rPr>
              <a:t>Certification Process: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The final and official documentation indicating an individual is qualified to perform in specified NIMS position.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SQRB representatives evaluate the candidate’s ability to fulfill an incident or EOC-related position by reviewing the candidate’s application packet submitted.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SQRB members written evaluation results with each members recommendation are submitted to the Certifying Official (CO) (HSEM Director) to certify or not certify the candidate is qualified for the specific position. </a:t>
            </a:r>
          </a:p>
          <a:p>
            <a:pPr marL="474739" lvl="1">
              <a:spcAft>
                <a:spcPts val="600"/>
              </a:spcAft>
            </a:pPr>
            <a:endParaRPr lang="en-US" sz="1200" u="none" dirty="0">
              <a:latin typeface="Arial" panose="020B0604020202020204" pitchFamily="34" charset="0"/>
              <a:cs typeface="Arial" panose="020B0604020202020204" pitchFamily="34" charset="0"/>
            </a:endParaRPr>
          </a:p>
          <a:p>
            <a:pPr>
              <a:spcAft>
                <a:spcPts val="600"/>
              </a:spcAft>
            </a:pPr>
            <a:r>
              <a:rPr lang="en-US" sz="1200" u="sng" dirty="0">
                <a:latin typeface="Arial" panose="020B0604020202020204" pitchFamily="34" charset="0"/>
                <a:cs typeface="Arial" panose="020B0604020202020204" pitchFamily="34" charset="0"/>
              </a:rPr>
              <a:t>Credentialing Process: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Credentials verify an individual’s identity and qualifications to fulfill a specific incident ICS or EOC-related position.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Credentials also document other attributes of individuals, such as affiliations and/or privileges. </a:t>
            </a:r>
          </a:p>
          <a:p>
            <a:pPr marL="652765" lvl="1" indent="-178027">
              <a:spcAft>
                <a:spcPts val="600"/>
              </a:spcAft>
              <a:buFont typeface="Courier New" panose="02070309020205020404" pitchFamily="49" charset="0"/>
              <a:buChar char="o"/>
            </a:pPr>
            <a:r>
              <a:rPr lang="en-US" sz="1200" u="none" dirty="0">
                <a:latin typeface="Arial" panose="020B0604020202020204" pitchFamily="34" charset="0"/>
                <a:cs typeface="Arial" panose="020B0604020202020204" pitchFamily="34" charset="0"/>
              </a:rPr>
              <a:t>Only Candidate packets approved by the Certify Official (CO) will be issue MQC State credentialing ID card. </a:t>
            </a:r>
          </a:p>
          <a:p>
            <a:endParaRPr lang="en-US" dirty="0"/>
          </a:p>
        </p:txBody>
      </p:sp>
      <p:sp>
        <p:nvSpPr>
          <p:cNvPr id="4" name="Slide Number Placeholder 3"/>
          <p:cNvSpPr>
            <a:spLocks noGrp="1"/>
          </p:cNvSpPr>
          <p:nvPr>
            <p:ph type="sldNum" sz="quarter" idx="5"/>
          </p:nvPr>
        </p:nvSpPr>
        <p:spPr/>
        <p:txBody>
          <a:bodyPr/>
          <a:lstStyle/>
          <a:p>
            <a:fld id="{5418637B-4B59-450C-9A68-A91741CD6F7C}" type="slidenum">
              <a:rPr lang="en-US" smtClean="0"/>
              <a:t>9</a:t>
            </a:fld>
            <a:endParaRPr lang="en-US"/>
          </a:p>
        </p:txBody>
      </p:sp>
    </p:spTree>
    <p:extLst>
      <p:ext uri="{BB962C8B-B14F-4D97-AF65-F5344CB8AC3E}">
        <p14:creationId xmlns:p14="http://schemas.microsoft.com/office/powerpoint/2010/main" val="397326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8637B-4B59-450C-9A68-A91741CD6F7C}" type="slidenum">
              <a:rPr lang="en-US" smtClean="0"/>
              <a:t>10</a:t>
            </a:fld>
            <a:endParaRPr lang="en-US"/>
          </a:p>
        </p:txBody>
      </p:sp>
    </p:spTree>
    <p:extLst>
      <p:ext uri="{BB962C8B-B14F-4D97-AF65-F5344CB8AC3E}">
        <p14:creationId xmlns:p14="http://schemas.microsoft.com/office/powerpoint/2010/main" val="228464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a:t>Click to edit Master title style</a:t>
            </a:r>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a:solidFill>
                  <a:schemeClr val="bg1"/>
                </a:solidFill>
              </a:rPr>
              <a:t>Emergency Management Training Center</a:t>
            </a: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a:t>Instructors and date</a:t>
            </a:r>
          </a:p>
        </p:txBody>
      </p:sp>
      <p:sp>
        <p:nvSpPr>
          <p:cNvPr id="7" name="Picture Placeholder 6"/>
          <p:cNvSpPr>
            <a:spLocks noGrp="1"/>
          </p:cNvSpPr>
          <p:nvPr>
            <p:ph type="pic" sz="quarter" idx="11"/>
          </p:nvPr>
        </p:nvSpPr>
        <p:spPr>
          <a:xfrm>
            <a:off x="609600" y="304800"/>
            <a:ext cx="7924800" cy="1752600"/>
          </a:xfrm>
        </p:spPr>
        <p:txBody>
          <a:bodyPr/>
          <a:lstStyle/>
          <a:p>
            <a:endParaRPr lang="en-US"/>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14267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35494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401310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a:t>Click to edit Master title style</a:t>
            </a:r>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3371850" y="1764268"/>
            <a:ext cx="4114800" cy="369332"/>
          </a:xfrm>
          <a:prstGeom prst="rect">
            <a:avLst/>
          </a:prstGeom>
          <a:noFill/>
        </p:spPr>
        <p:txBody>
          <a:bodyPr wrap="square" rtlCol="0">
            <a:spAutoFit/>
          </a:bodyPr>
          <a:lstStyle/>
          <a:p>
            <a:r>
              <a:rPr lang="en-US" b="1" i="1" dirty="0">
                <a:solidFill>
                  <a:schemeClr val="bg1"/>
                </a:solidFill>
              </a:rPr>
              <a:t>Emergency Management Training Center</a:t>
            </a: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6377F4-BCB2-4E53-B04D-467BBB18B85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97137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377F4-BCB2-4E53-B04D-467BBB18B85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4234443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6377F4-BCB2-4E53-B04D-467BBB18B85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278136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819400" cy="838200"/>
          </a:xfrm>
          <a:solidFill>
            <a:schemeClr val="accent1">
              <a:lumMod val="75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429000" y="228600"/>
            <a:ext cx="5334000" cy="838200"/>
          </a:xfrm>
        </p:spPr>
        <p:txBody>
          <a:bodyPr>
            <a:normAutofit/>
          </a:bodyPr>
          <a:lstStyle>
            <a:lvl1pPr marL="0" indent="0">
              <a:buNone/>
              <a:defRPr sz="2800" b="1"/>
            </a:lvl1pPr>
          </a:lstStyle>
          <a:p>
            <a:pPr lvl="0"/>
            <a:r>
              <a:rPr lang="en-US" dirty="0"/>
              <a:t>Click to edit Master text styles</a:t>
            </a:r>
          </a:p>
        </p:txBody>
      </p:sp>
      <p:cxnSp>
        <p:nvCxnSpPr>
          <p:cNvPr id="5" name="Straight Connector 4"/>
          <p:cNvCxnSpPr/>
          <p:nvPr userDrawn="1"/>
        </p:nvCxnSpPr>
        <p:spPr>
          <a:xfrm>
            <a:off x="457200" y="1219200"/>
            <a:ext cx="8305800"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63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6377F4-BCB2-4E53-B04D-467BBB18B85E}"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80115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6377F4-BCB2-4E53-B04D-467BBB18B85E}"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7379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377F4-BCB2-4E53-B04D-467BBB18B85E}"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686600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77F4-BCB2-4E53-B04D-467BBB18B85E}"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37362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377F4-BCB2-4E53-B04D-467BBB18B85E}"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211622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377F4-BCB2-4E53-B04D-467BBB18B85E}"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3995649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377F4-BCB2-4E53-B04D-467BBB18B85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1042002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377F4-BCB2-4E53-B04D-467BBB18B85E}"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68DD5-D361-4CD6-9C05-8431B0ADCFFA}" type="slidenum">
              <a:rPr lang="en-US" smtClean="0"/>
              <a:t>‹#›</a:t>
            </a:fld>
            <a:endParaRPr lang="en-US"/>
          </a:p>
        </p:txBody>
      </p:sp>
    </p:spTree>
    <p:extLst>
      <p:ext uri="{BB962C8B-B14F-4D97-AF65-F5344CB8AC3E}">
        <p14:creationId xmlns:p14="http://schemas.microsoft.com/office/powerpoint/2010/main" val="3185682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a:t>Click to edit Master title style</a:t>
            </a:r>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52400"/>
            <a:ext cx="7315200" cy="1824696"/>
          </a:xfrm>
          <a:prstGeom prst="rect">
            <a:avLst/>
          </a:prstGeom>
          <a:ln>
            <a:noFill/>
          </a:ln>
          <a:effectLst>
            <a:softEdge rad="112500"/>
          </a:effectLst>
        </p:spPr>
      </p:pic>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a:solidFill>
                  <a:schemeClr val="bg1"/>
                </a:solidFill>
              </a:rPr>
              <a:t>Emergency Management Training Center</a:t>
            </a: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65091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D75033-CB93-421B-8E52-6AD76DE5592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134546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75033-CB93-421B-8E52-6AD76DE5592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870552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75033-CB93-421B-8E52-6AD76DE5592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7096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75033-CB93-421B-8E52-6AD76DE5592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947893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75033-CB93-421B-8E52-6AD76DE55923}"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660700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75033-CB93-421B-8E52-6AD76DE55923}"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756148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75033-CB93-421B-8E52-6AD76DE55923}"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53EB9-18F4-4E21-B295-8E95459E3F93}" type="slidenum">
              <a:rPr lang="en-US" smtClean="0"/>
              <a:t>‹#›</a:t>
            </a:fld>
            <a:endParaRPr lang="en-US"/>
          </a:p>
        </p:txBody>
      </p:sp>
      <p:sp>
        <p:nvSpPr>
          <p:cNvPr id="6" name="Text Placeholder 5"/>
          <p:cNvSpPr>
            <a:spLocks noGrp="1"/>
          </p:cNvSpPr>
          <p:nvPr>
            <p:ph type="body" sz="quarter" idx="13"/>
          </p:nvPr>
        </p:nvSpPr>
        <p:spPr>
          <a:xfrm>
            <a:off x="609600" y="609600"/>
            <a:ext cx="2133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55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75033-CB93-421B-8E52-6AD76DE5592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283506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378463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75033-CB93-421B-8E52-6AD76DE5592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745091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75033-CB93-421B-8E52-6AD76DE5592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3811764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75033-CB93-421B-8E52-6AD76DE5592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1839659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75033-CB93-421B-8E52-6AD76DE55923}"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53EB9-18F4-4E21-B295-8E95459E3F93}" type="slidenum">
              <a:rPr lang="en-US" smtClean="0"/>
              <a:t>‹#›</a:t>
            </a:fld>
            <a:endParaRPr lang="en-US"/>
          </a:p>
        </p:txBody>
      </p:sp>
    </p:spTree>
    <p:extLst>
      <p:ext uri="{BB962C8B-B14F-4D97-AF65-F5344CB8AC3E}">
        <p14:creationId xmlns:p14="http://schemas.microsoft.com/office/powerpoint/2010/main" val="3149334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238250"/>
          </a:xfrm>
        </p:spPr>
        <p:txBody>
          <a:bodyPr/>
          <a:lstStyle/>
          <a:p>
            <a:r>
              <a:rPr lang="en-US" dirty="0"/>
              <a:t>Click to edit Master title style</a:t>
            </a:r>
          </a:p>
        </p:txBody>
      </p:sp>
      <p:sp>
        <p:nvSpPr>
          <p:cNvPr id="3" name="Subtitle 2"/>
          <p:cNvSpPr>
            <a:spLocks noGrp="1"/>
          </p:cNvSpPr>
          <p:nvPr>
            <p:ph type="subTitle" idx="1"/>
          </p:nvPr>
        </p:nvSpPr>
        <p:spPr>
          <a:xfrm>
            <a:off x="1371600" y="3581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52400"/>
            <a:ext cx="7315200" cy="1824696"/>
          </a:xfrm>
          <a:prstGeom prst="rect">
            <a:avLst/>
          </a:prstGeom>
          <a:ln>
            <a:noFill/>
          </a:ln>
          <a:effectLst>
            <a:softEdge rad="112500"/>
          </a:effectLst>
        </p:spPr>
      </p:pic>
      <p:sp>
        <p:nvSpPr>
          <p:cNvPr id="6" name="TextBox 5"/>
          <p:cNvSpPr txBox="1"/>
          <p:nvPr userDrawn="1"/>
        </p:nvSpPr>
        <p:spPr>
          <a:xfrm>
            <a:off x="3835400" y="1524000"/>
            <a:ext cx="4267200" cy="369332"/>
          </a:xfrm>
          <a:prstGeom prst="rect">
            <a:avLst/>
          </a:prstGeom>
          <a:noFill/>
        </p:spPr>
        <p:txBody>
          <a:bodyPr wrap="square" rtlCol="0">
            <a:spAutoFit/>
          </a:bodyPr>
          <a:lstStyle/>
          <a:p>
            <a:r>
              <a:rPr lang="en-US" i="1" dirty="0">
                <a:solidFill>
                  <a:schemeClr val="bg1"/>
                </a:solidFill>
              </a:rPr>
              <a:t>Emergency Management Training Center</a:t>
            </a:r>
          </a:p>
        </p:txBody>
      </p:sp>
      <p:sp>
        <p:nvSpPr>
          <p:cNvPr id="8" name="Text Placeholder 7"/>
          <p:cNvSpPr>
            <a:spLocks noGrp="1"/>
          </p:cNvSpPr>
          <p:nvPr>
            <p:ph type="body" sz="quarter" idx="10" hasCustomPrompt="1"/>
          </p:nvPr>
        </p:nvSpPr>
        <p:spPr>
          <a:xfrm>
            <a:off x="1485900" y="4876800"/>
            <a:ext cx="6210300" cy="381000"/>
          </a:xfrm>
        </p:spPr>
        <p:txBody>
          <a:bodyPr>
            <a:noAutofit/>
          </a:bodyPr>
          <a:lstStyle>
            <a:lvl1pPr marL="0" indent="0" algn="ctr">
              <a:buNone/>
              <a:defRPr sz="2400" baseline="0">
                <a:solidFill>
                  <a:schemeClr val="bg1">
                    <a:lumMod val="50000"/>
                  </a:schemeClr>
                </a:solidFill>
              </a:defRPr>
            </a:lvl1pPr>
          </a:lstStyle>
          <a:p>
            <a:pPr lvl="0"/>
            <a:r>
              <a:rPr lang="en-US" dirty="0"/>
              <a:t>Instructors and date</a:t>
            </a:r>
          </a:p>
        </p:txBody>
      </p:sp>
    </p:spTree>
    <p:extLst>
      <p:ext uri="{BB962C8B-B14F-4D97-AF65-F5344CB8AC3E}">
        <p14:creationId xmlns:p14="http://schemas.microsoft.com/office/powerpoint/2010/main" val="2308213071"/>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352800" cy="838200"/>
          </a:xfrm>
          <a:solidFill>
            <a:schemeClr val="tx2">
              <a:lumMod val="60000"/>
              <a:lumOff val="40000"/>
              <a:alpha val="94000"/>
            </a:schemeClr>
          </a:solidFill>
          <a:effectLst>
            <a:outerShdw blurRad="50800" dist="38100" algn="l" rotWithShape="0">
              <a:prstClr val="black">
                <a:alpha val="40000"/>
              </a:prstClr>
            </a:outerShdw>
          </a:effectLst>
        </p:spPr>
        <p:txBody>
          <a:bodyPr>
            <a:normAutofit/>
          </a:bodyPr>
          <a:lstStyle>
            <a:lvl1pPr algn="l">
              <a:defRPr sz="2000">
                <a:solidFill>
                  <a:schemeClr val="bg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260625"/>
          </a:xfrm>
        </p:spPr>
        <p:txBody>
          <a:bodyPr/>
          <a:lstStyle>
            <a:lvl1pPr marL="0" indent="0">
              <a:buNone/>
              <a:defRPr/>
            </a:lvl1pPr>
          </a:lstStyle>
          <a:p>
            <a:pPr lvl="0"/>
            <a:endParaRPr lang="en-US" dirty="0"/>
          </a:p>
        </p:txBody>
      </p:sp>
      <p:sp>
        <p:nvSpPr>
          <p:cNvPr id="12" name="Text Placeholder 11"/>
          <p:cNvSpPr>
            <a:spLocks noGrp="1"/>
          </p:cNvSpPr>
          <p:nvPr>
            <p:ph type="body" sz="quarter" idx="13"/>
          </p:nvPr>
        </p:nvSpPr>
        <p:spPr>
          <a:xfrm>
            <a:off x="3810000" y="228600"/>
            <a:ext cx="4953000" cy="838200"/>
          </a:xfrm>
        </p:spPr>
        <p:txBody>
          <a:bodyPr>
            <a:normAutofit/>
          </a:bodyPr>
          <a:lstStyle>
            <a:lvl1pPr marL="0" indent="0">
              <a:buNone/>
              <a:defRPr sz="2800" b="1"/>
            </a:lvl1pPr>
          </a:lstStyle>
          <a:p>
            <a:pPr lvl="0"/>
            <a:r>
              <a:rPr lang="en-US" dirty="0"/>
              <a:t>Click to edit Master text styles</a:t>
            </a:r>
          </a:p>
        </p:txBody>
      </p:sp>
      <p:sp>
        <p:nvSpPr>
          <p:cNvPr id="14" name="TextBox 13"/>
          <p:cNvSpPr txBox="1"/>
          <p:nvPr userDrawn="1"/>
        </p:nvSpPr>
        <p:spPr>
          <a:xfrm>
            <a:off x="2438400" y="6324600"/>
            <a:ext cx="3581400" cy="307777"/>
          </a:xfrm>
          <a:prstGeom prst="rect">
            <a:avLst/>
          </a:prstGeom>
          <a:solidFill>
            <a:schemeClr val="bg1"/>
          </a:solidFill>
        </p:spPr>
        <p:txBody>
          <a:bodyPr wrap="square" rtlCol="0">
            <a:spAutoFit/>
          </a:bodyPr>
          <a:lstStyle/>
          <a:p>
            <a:r>
              <a:rPr lang="en-US" sz="1400" b="1" i="1" dirty="0"/>
              <a:t>Emergency Management Training Center</a:t>
            </a:r>
          </a:p>
        </p:txBody>
      </p:sp>
    </p:spTree>
    <p:extLst>
      <p:ext uri="{BB962C8B-B14F-4D97-AF65-F5344CB8AC3E}">
        <p14:creationId xmlns:p14="http://schemas.microsoft.com/office/powerpoint/2010/main" val="103263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89258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24928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11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40006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E5EE63-22F2-480B-A4D0-9AC8206DF439}" type="datetimeFigureOut">
              <a:rPr lang="en-US" smtClean="0"/>
              <a:t>12/3/2024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D0F10D-7695-4400-8CD1-EE6B8E1EC738}" type="slidenum">
              <a:rPr lang="en-US" smtClean="0"/>
              <a:t>‹#›</a:t>
            </a:fld>
            <a:endParaRPr lang="en-US"/>
          </a:p>
        </p:txBody>
      </p:sp>
    </p:spTree>
    <p:extLst>
      <p:ext uri="{BB962C8B-B14F-4D97-AF65-F5344CB8AC3E}">
        <p14:creationId xmlns:p14="http://schemas.microsoft.com/office/powerpoint/2010/main" val="7437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63462"/>
            <a:ext cx="8229600" cy="4068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 y="5694364"/>
            <a:ext cx="9144001" cy="1225774"/>
          </a:xfrm>
          <a:prstGeom prst="rect">
            <a:avLst/>
          </a:prstGeom>
        </p:spPr>
      </p:pic>
    </p:spTree>
    <p:extLst>
      <p:ext uri="{BB962C8B-B14F-4D97-AF65-F5344CB8AC3E}">
        <p14:creationId xmlns:p14="http://schemas.microsoft.com/office/powerpoint/2010/main" val="334855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802" r:id="rId13"/>
    <p:sldLayoutId id="2147483803" r:id="rId14"/>
    <p:sldLayoutId id="2147483804" r:id="rId15"/>
    <p:sldLayoutId id="214748380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377F4-BCB2-4E53-B04D-467BBB18B85E}" type="datetimeFigureOut">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68DD5-D361-4CD6-9C05-8431B0ADCFFA}" type="slidenum">
              <a:rPr lang="en-US" smtClean="0"/>
              <a:t>‹#›</a:t>
            </a:fld>
            <a:endParaRPr lang="en-US"/>
          </a:p>
        </p:txBody>
      </p:sp>
    </p:spTree>
    <p:extLst>
      <p:ext uri="{BB962C8B-B14F-4D97-AF65-F5344CB8AC3E}">
        <p14:creationId xmlns:p14="http://schemas.microsoft.com/office/powerpoint/2010/main" val="1144965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8" r:id="rId12"/>
    <p:sldLayoutId id="2147483699" r:id="rId13"/>
    <p:sldLayoutId id="2147483700" r:id="rId14"/>
    <p:sldLayoutId id="214748370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75033-CB93-421B-8E52-6AD76DE55923}" type="datetimeFigureOut">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3EB9-18F4-4E21-B295-8E95459E3F93}" type="slidenum">
              <a:rPr lang="en-US" smtClean="0"/>
              <a:t>‹#›</a:t>
            </a:fld>
            <a:endParaRPr lang="en-US"/>
          </a:p>
        </p:txBody>
      </p:sp>
    </p:spTree>
    <p:extLst>
      <p:ext uri="{BB962C8B-B14F-4D97-AF65-F5344CB8AC3E}">
        <p14:creationId xmlns:p14="http://schemas.microsoft.com/office/powerpoint/2010/main" val="32519741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718" r:id="rId13"/>
    <p:sldLayoutId id="2147483720" r:id="rId14"/>
    <p:sldLayoutId id="214748372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sem.training@state.mn.u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mailto:hsem.mqc.nqs.dps@state.m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govdelivery.com/accounts/MNDPS/subscriber/new?qsp=MNDPS_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aborative meeting table">
            <a:extLst>
              <a:ext uri="{FF2B5EF4-FFF2-40B4-BE49-F238E27FC236}">
                <a16:creationId xmlns:a16="http://schemas.microsoft.com/office/drawing/2014/main" id="{7C5069AA-8FD0-AD61-DE2C-4A077FB1FC71}"/>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381000" y="857155"/>
            <a:ext cx="8763000" cy="5143690"/>
          </a:xfrm>
          <a:prstGeom prst="rect">
            <a:avLst/>
          </a:prstGeom>
        </p:spPr>
      </p:pic>
      <p:sp>
        <p:nvSpPr>
          <p:cNvPr id="2" name="Title 1"/>
          <p:cNvSpPr>
            <a:spLocks noGrp="1"/>
          </p:cNvSpPr>
          <p:nvPr>
            <p:ph type="ctrTitle"/>
          </p:nvPr>
        </p:nvSpPr>
        <p:spPr>
          <a:xfrm>
            <a:off x="685800" y="1085803"/>
            <a:ext cx="7772400" cy="1238250"/>
          </a:xfrm>
        </p:spPr>
        <p:txBody>
          <a:bodyPr>
            <a:normAutofit fontScale="90000"/>
          </a:bodyPr>
          <a:lstStyle/>
          <a:p>
            <a:r>
              <a:rPr lang="en-US" dirty="0"/>
              <a:t>HSEM Training, Exercise, and MQC Program</a:t>
            </a:r>
          </a:p>
        </p:txBody>
      </p:sp>
      <p:sp>
        <p:nvSpPr>
          <p:cNvPr id="4" name="Text Placeholder 3"/>
          <p:cNvSpPr>
            <a:spLocks noGrp="1"/>
          </p:cNvSpPr>
          <p:nvPr>
            <p:ph type="body" sz="quarter" idx="10"/>
          </p:nvPr>
        </p:nvSpPr>
        <p:spPr>
          <a:xfrm>
            <a:off x="1466850" y="5029200"/>
            <a:ext cx="6210300" cy="381000"/>
          </a:xfrm>
        </p:spPr>
        <p:txBody>
          <a:bodyPr/>
          <a:lstStyle/>
          <a:p>
            <a:r>
              <a:rPr lang="en-US" dirty="0">
                <a:solidFill>
                  <a:schemeClr val="tx1"/>
                </a:solidFill>
              </a:rPr>
              <a:t>MEMA Board Presentation</a:t>
            </a:r>
          </a:p>
        </p:txBody>
      </p:sp>
    </p:spTree>
    <p:extLst>
      <p:ext uri="{BB962C8B-B14F-4D97-AF65-F5344CB8AC3E}">
        <p14:creationId xmlns:p14="http://schemas.microsoft.com/office/powerpoint/2010/main" val="263484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a:xfrm>
            <a:off x="457200" y="1552699"/>
            <a:ext cx="8229600" cy="4260625"/>
          </a:xfrm>
        </p:spPr>
        <p:txBody>
          <a:bodyPr/>
          <a:lstStyle/>
          <a:p>
            <a:pPr>
              <a:spcBef>
                <a:spcPts val="0"/>
              </a:spcBef>
            </a:pPr>
            <a:endParaRPr lang="en-US" sz="2400" dirty="0">
              <a:latin typeface="Calibri" panose="020F0502020204030204" pitchFamily="34" charset="0"/>
              <a:ea typeface="Calibri" panose="020F0502020204030204" pitchFamily="34" charset="0"/>
            </a:endParaRPr>
          </a:p>
          <a:p>
            <a:pPr>
              <a:spcBef>
                <a:spcPts val="0"/>
              </a:spcBef>
            </a:pPr>
            <a:endParaRPr lang="en-US" sz="2400" dirty="0">
              <a:latin typeface="Calibri" panose="020F0502020204030204" pitchFamily="34" charset="0"/>
              <a:ea typeface="Calibri" panose="020F0502020204030204" pitchFamily="34" charset="0"/>
            </a:endParaRPr>
          </a:p>
          <a:p>
            <a:pPr algn="ctr">
              <a:spcBef>
                <a:spcPts val="0"/>
              </a:spcBef>
            </a:pPr>
            <a:r>
              <a:rPr lang="en-US" sz="2400" dirty="0">
                <a:latin typeface="Calibri" panose="020F0502020204030204" pitchFamily="34" charset="0"/>
                <a:ea typeface="Calibri" panose="020F0502020204030204" pitchFamily="34" charset="0"/>
              </a:rPr>
              <a:t>For any additional questions, please feel free to reach us at:</a:t>
            </a:r>
          </a:p>
          <a:p>
            <a:pPr>
              <a:spcBef>
                <a:spcPts val="0"/>
              </a:spcBef>
            </a:pPr>
            <a:endParaRPr lang="en-US" sz="2400" dirty="0">
              <a:latin typeface="Calibri" panose="020F0502020204030204" pitchFamily="34" charset="0"/>
              <a:ea typeface="Calibri" panose="020F0502020204030204" pitchFamily="34" charset="0"/>
            </a:endParaRPr>
          </a:p>
          <a:p>
            <a:pPr algn="ctr">
              <a:spcBef>
                <a:spcPts val="0"/>
              </a:spcBef>
            </a:pPr>
            <a:r>
              <a:rPr lang="en-US" sz="2400" dirty="0">
                <a:latin typeface="Calibri" panose="020F0502020204030204" pitchFamily="34" charset="0"/>
                <a:ea typeface="Calibri" panose="020F0502020204030204" pitchFamily="34" charset="0"/>
                <a:hlinkClick r:id="rId3"/>
              </a:rPr>
              <a:t>hsem.training@state.mn.us</a:t>
            </a:r>
            <a:r>
              <a:rPr lang="en-US" sz="2400" dirty="0">
                <a:latin typeface="Calibri" panose="020F0502020204030204" pitchFamily="34" charset="0"/>
                <a:ea typeface="Calibri" panose="020F0502020204030204" pitchFamily="34" charset="0"/>
              </a:rPr>
              <a:t> </a:t>
            </a:r>
          </a:p>
          <a:p>
            <a:pPr algn="ctr">
              <a:spcBef>
                <a:spcPts val="0"/>
              </a:spcBef>
            </a:pPr>
            <a:endParaRPr lang="en-US" sz="2400" dirty="0">
              <a:latin typeface="Calibri" panose="020F0502020204030204" pitchFamily="34" charset="0"/>
              <a:ea typeface="Calibri" panose="020F0502020204030204" pitchFamily="34" charset="0"/>
            </a:endParaRPr>
          </a:p>
          <a:p>
            <a:pPr algn="ctr">
              <a:spcBef>
                <a:spcPts val="0"/>
              </a:spcBef>
            </a:pPr>
            <a:r>
              <a:rPr lang="en-US" sz="2400" dirty="0">
                <a:latin typeface="Calibri" panose="020F0502020204030204" pitchFamily="34" charset="0"/>
                <a:ea typeface="Calibri" panose="020F0502020204030204" pitchFamily="34" charset="0"/>
              </a:rPr>
              <a:t>For any additional questions about the MQC Program, please reach out to:</a:t>
            </a:r>
          </a:p>
          <a:p>
            <a:pPr algn="ctr">
              <a:spcBef>
                <a:spcPts val="0"/>
              </a:spcBef>
            </a:pPr>
            <a:endParaRPr lang="en-US" sz="2400" dirty="0">
              <a:latin typeface="Calibri" panose="020F0502020204030204" pitchFamily="34" charset="0"/>
              <a:ea typeface="Calibri" panose="020F0502020204030204" pitchFamily="34" charset="0"/>
            </a:endParaRPr>
          </a:p>
          <a:p>
            <a:pPr algn="ctr">
              <a:spcBef>
                <a:spcPts val="0"/>
              </a:spcBef>
            </a:pPr>
            <a:r>
              <a:rPr lang="en-US" sz="2400" dirty="0">
                <a:latin typeface="Calibri" panose="020F0502020204030204" pitchFamily="34" charset="0"/>
                <a:ea typeface="Calibri" panose="020F0502020204030204" pitchFamily="34" charset="0"/>
                <a:hlinkClick r:id="rId4"/>
              </a:rPr>
              <a:t>hsem.mqc.nqs.dps@state.mn.us</a:t>
            </a:r>
            <a:r>
              <a:rPr lang="en-US" sz="2400" dirty="0">
                <a:latin typeface="Calibri" panose="020F0502020204030204" pitchFamily="34" charset="0"/>
                <a:ea typeface="Calibri" panose="020F0502020204030204" pitchFamily="34" charset="0"/>
              </a:rPr>
              <a:t> </a:t>
            </a:r>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1295400"/>
          </a:xfrm>
        </p:spPr>
        <p:txBody>
          <a:bodyPr>
            <a:noAutofit/>
          </a:bodyPr>
          <a:lstStyle/>
          <a:p>
            <a:r>
              <a:rPr lang="en-US" sz="4400" b="0" dirty="0"/>
              <a:t>Questions?</a:t>
            </a:r>
          </a:p>
        </p:txBody>
      </p:sp>
    </p:spTree>
    <p:extLst>
      <p:ext uri="{BB962C8B-B14F-4D97-AF65-F5344CB8AC3E}">
        <p14:creationId xmlns:p14="http://schemas.microsoft.com/office/powerpoint/2010/main" val="404044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p:txBody>
          <a:bodyPr anchor="ctr"/>
          <a:lstStyle/>
          <a:p>
            <a:pPr marR="0" lvl="0">
              <a:spcBef>
                <a:spcPts val="0"/>
              </a:spcBef>
              <a:spcAft>
                <a:spcPts val="0"/>
              </a:spcAft>
            </a:pPr>
            <a:r>
              <a:rPr lang="en-US" sz="2400" dirty="0">
                <a:effectLst/>
                <a:latin typeface="Calibri" panose="020F0502020204030204" pitchFamily="34" charset="0"/>
                <a:ea typeface="Times New Roman" panose="02020603050405020304" pitchFamily="18" charset="0"/>
              </a:rPr>
              <a:t>Messa Vang – Director of Training and State Training Officer</a:t>
            </a:r>
          </a:p>
          <a:p>
            <a:pPr marR="0" lvl="0">
              <a:spcBef>
                <a:spcPts val="0"/>
              </a:spcBef>
              <a:spcAft>
                <a:spcPts val="0"/>
              </a:spcAft>
            </a:pPr>
            <a:endParaRPr lang="en-US" sz="2400" dirty="0">
              <a:latin typeface="Calibri" panose="020F0502020204030204" pitchFamily="34" charset="0"/>
              <a:ea typeface="Calibri" panose="020F0502020204030204" pitchFamily="34"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rPr>
              <a:t>Jennifer Lindberg – State Exercise Officer</a:t>
            </a:r>
          </a:p>
          <a:p>
            <a:pPr marR="0" lvl="0">
              <a:spcBef>
                <a:spcPts val="0"/>
              </a:spcBef>
              <a:spcAft>
                <a:spcPts val="0"/>
              </a:spcAft>
            </a:pPr>
            <a:endParaRPr lang="en-US" sz="2400" dirty="0">
              <a:latin typeface="Calibri" panose="020F0502020204030204" pitchFamily="34" charset="0"/>
              <a:ea typeface="Calibri" panose="020F0502020204030204" pitchFamily="34"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rPr>
              <a:t>Kara Behr – NQS Coordinator</a:t>
            </a:r>
          </a:p>
          <a:p>
            <a:endParaRPr lang="en-US" dirty="0"/>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838200"/>
          </a:xfrm>
        </p:spPr>
        <p:txBody>
          <a:bodyPr/>
          <a:lstStyle/>
          <a:p>
            <a:r>
              <a:rPr lang="en-US" dirty="0"/>
              <a:t>Team Introduction</a:t>
            </a:r>
          </a:p>
        </p:txBody>
      </p:sp>
    </p:spTree>
    <p:extLst>
      <p:ext uri="{BB962C8B-B14F-4D97-AF65-F5344CB8AC3E}">
        <p14:creationId xmlns:p14="http://schemas.microsoft.com/office/powerpoint/2010/main" val="19039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p:txBody>
          <a:bodyPr/>
          <a:lstStyle/>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Programmatic changes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HSEM Training Portal learning management system (LMS)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HSEM Training Bulletin/Announcements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Training and Exercise Request Process</a:t>
            </a:r>
          </a:p>
          <a:p>
            <a:pPr marL="1028700" lvl="1">
              <a:spcBef>
                <a:spcPts val="0"/>
              </a:spcBef>
            </a:pPr>
            <a:r>
              <a:rPr lang="en-US" sz="1800" dirty="0">
                <a:effectLst/>
                <a:latin typeface="Calibri" panose="020F0502020204030204" pitchFamily="34" charset="0"/>
                <a:ea typeface="Times New Roman" panose="02020603050405020304" pitchFamily="18" charset="0"/>
              </a:rPr>
              <a:t>No cost training via consortium partners</a:t>
            </a:r>
            <a:endParaRPr lang="en-US" sz="1800" dirty="0">
              <a:effectLst/>
              <a:latin typeface="Calibri" panose="020F0502020204030204" pitchFamily="34" charset="0"/>
              <a:ea typeface="Calibri" panose="020F0502020204030204" pitchFamily="34" charset="0"/>
            </a:endParaRPr>
          </a:p>
          <a:p>
            <a:pPr marL="1028700" lvl="1">
              <a:spcBef>
                <a:spcPts val="0"/>
              </a:spcBef>
            </a:pPr>
            <a:r>
              <a:rPr lang="en-US" sz="1800" dirty="0">
                <a:effectLst/>
                <a:latin typeface="Calibri" panose="020F0502020204030204" pitchFamily="34" charset="0"/>
                <a:ea typeface="Times New Roman" panose="02020603050405020304" pitchFamily="18" charset="0"/>
              </a:rPr>
              <a:t>Senior Officials Training</a:t>
            </a:r>
            <a:endParaRPr lang="en-US" sz="1800" dirty="0">
              <a:effectLst/>
              <a:latin typeface="Calibri" panose="020F0502020204030204" pitchFamily="34" charset="0"/>
              <a:ea typeface="Calibri" panose="020F0502020204030204" pitchFamily="34" charset="0"/>
            </a:endParaRPr>
          </a:p>
          <a:p>
            <a:pPr marL="1028700" lvl="1">
              <a:spcBef>
                <a:spcPts val="0"/>
              </a:spcBef>
            </a:pPr>
            <a:r>
              <a:rPr lang="en-US" sz="1800" dirty="0">
                <a:effectLst/>
                <a:latin typeface="Calibri" panose="020F0502020204030204" pitchFamily="34" charset="0"/>
                <a:ea typeface="Times New Roman" panose="02020603050405020304" pitchFamily="18" charset="0"/>
              </a:rPr>
              <a:t>Exercises and requests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Annual Minnesota Emergency Managers Conference</a:t>
            </a:r>
          </a:p>
          <a:p>
            <a:pPr marL="342900" marR="0" lvl="0" indent="-342900">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Minnesota Qualifications &amp; Credentialing (MQC) Program </a:t>
            </a:r>
            <a:endParaRPr lang="en-US" sz="1600" dirty="0">
              <a:effectLst/>
              <a:latin typeface="Calibri" panose="020F0502020204030204" pitchFamily="34" charset="0"/>
              <a:ea typeface="Calibri" panose="020F0502020204030204" pitchFamily="34" charset="0"/>
            </a:endParaRPr>
          </a:p>
          <a:p>
            <a:endParaRPr lang="en-US" dirty="0"/>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838200"/>
          </a:xfrm>
        </p:spPr>
        <p:txBody>
          <a:bodyPr/>
          <a:lstStyle/>
          <a:p>
            <a:r>
              <a:rPr lang="en-US" dirty="0"/>
              <a:t>Talking Points</a:t>
            </a:r>
          </a:p>
        </p:txBody>
      </p:sp>
    </p:spTree>
    <p:extLst>
      <p:ext uri="{BB962C8B-B14F-4D97-AF65-F5344CB8AC3E}">
        <p14:creationId xmlns:p14="http://schemas.microsoft.com/office/powerpoint/2010/main" val="764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AC15-1303-D414-42AE-19D338DB8BD5}"/>
              </a:ext>
            </a:extLst>
          </p:cNvPr>
          <p:cNvSpPr>
            <a:spLocks noGrp="1"/>
          </p:cNvSpPr>
          <p:nvPr>
            <p:ph type="title"/>
          </p:nvPr>
        </p:nvSpPr>
        <p:spPr/>
        <p:txBody>
          <a:bodyPr>
            <a:normAutofit/>
          </a:bodyPr>
          <a:lstStyle/>
          <a:p>
            <a:pPr algn="l"/>
            <a:r>
              <a:rPr lang="en-US" dirty="0"/>
              <a:t>Programmatic Changes</a:t>
            </a:r>
          </a:p>
        </p:txBody>
      </p:sp>
      <p:sp>
        <p:nvSpPr>
          <p:cNvPr id="3" name="Content Placeholder 2">
            <a:extLst>
              <a:ext uri="{FF2B5EF4-FFF2-40B4-BE49-F238E27FC236}">
                <a16:creationId xmlns:a16="http://schemas.microsoft.com/office/drawing/2014/main" id="{B2C9CC8D-AF91-951C-9E49-06AEC422B4FD}"/>
              </a:ext>
            </a:extLst>
          </p:cNvPr>
          <p:cNvSpPr>
            <a:spLocks noGrp="1"/>
          </p:cNvSpPr>
          <p:nvPr>
            <p:ph sz="half" idx="1"/>
          </p:nvPr>
        </p:nvSpPr>
        <p:spPr/>
        <p:txBody>
          <a:bodyPr>
            <a:normAutofit/>
          </a:bodyPr>
          <a:lstStyle/>
          <a:p>
            <a:pPr marL="0" indent="0">
              <a:buNone/>
            </a:pPr>
            <a:r>
              <a:rPr lang="en-US" sz="2400" dirty="0"/>
              <a:t>Programs ending 12/31/2024</a:t>
            </a:r>
          </a:p>
          <a:p>
            <a:r>
              <a:rPr lang="en-US" sz="2000" dirty="0"/>
              <a:t>Basic Emergency Management and Director/Practitioner Certificate Programs</a:t>
            </a:r>
          </a:p>
          <a:p>
            <a:r>
              <a:rPr lang="en-US" sz="2000" dirty="0"/>
              <a:t>Critical Infrastructure Certificate Program</a:t>
            </a:r>
          </a:p>
          <a:p>
            <a:r>
              <a:rPr lang="en-US" sz="2000" dirty="0"/>
              <a:t>REP Certificate Program</a:t>
            </a:r>
          </a:p>
        </p:txBody>
      </p:sp>
      <p:sp>
        <p:nvSpPr>
          <p:cNvPr id="7" name="Text Placeholder 6">
            <a:extLst>
              <a:ext uri="{FF2B5EF4-FFF2-40B4-BE49-F238E27FC236}">
                <a16:creationId xmlns:a16="http://schemas.microsoft.com/office/drawing/2014/main" id="{3C83F015-040A-D6A7-80A7-E1A9F0517BA6}"/>
              </a:ext>
            </a:extLst>
          </p:cNvPr>
          <p:cNvSpPr>
            <a:spLocks noGrp="1"/>
          </p:cNvSpPr>
          <p:nvPr>
            <p:ph sz="half" idx="2"/>
          </p:nvPr>
        </p:nvSpPr>
        <p:spPr/>
        <p:txBody>
          <a:bodyPr>
            <a:normAutofit/>
          </a:bodyPr>
          <a:lstStyle/>
          <a:p>
            <a:pPr marL="0" indent="0">
              <a:buNone/>
            </a:pPr>
            <a:r>
              <a:rPr lang="en-US" sz="2400" dirty="0"/>
              <a:t>New program beginning January 1, 2025</a:t>
            </a:r>
          </a:p>
          <a:p>
            <a:r>
              <a:rPr lang="en-US" sz="2000" dirty="0"/>
              <a:t>National Emergency Management Basic Academy (NEMBA)</a:t>
            </a:r>
          </a:p>
        </p:txBody>
      </p:sp>
    </p:spTree>
    <p:extLst>
      <p:ext uri="{BB962C8B-B14F-4D97-AF65-F5344CB8AC3E}">
        <p14:creationId xmlns:p14="http://schemas.microsoft.com/office/powerpoint/2010/main" val="348953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p:txBody>
          <a:bodyPr>
            <a:normAutofit/>
          </a:bodyPr>
          <a:lstStyle/>
          <a:p>
            <a:pPr marL="342900" marR="0" lvl="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Is the learning management system that HSEM utilizes.</a:t>
            </a:r>
          </a:p>
          <a:p>
            <a:pPr marL="342900" marR="0" lvl="0" indent="-342900">
              <a:spcBef>
                <a:spcPts val="0"/>
              </a:spcBef>
              <a:spcAft>
                <a:spcPts val="0"/>
              </a:spcAft>
              <a:buFont typeface="Arial" panose="020B0604020202020204" pitchFamily="34" charset="0"/>
              <a:buChar char="•"/>
            </a:pPr>
            <a:r>
              <a:rPr lang="en-US" sz="2400" dirty="0">
                <a:latin typeface="Calibri" panose="020F0502020204030204" pitchFamily="34" charset="0"/>
              </a:rPr>
              <a:t>Learners can enroll in courses that are taught and/or hosted by HSEM through the training portal.</a:t>
            </a:r>
          </a:p>
          <a:p>
            <a:pPr marL="342900" marR="0" lvl="0" indent="-342900">
              <a:spcBef>
                <a:spcPts val="0"/>
              </a:spcBef>
              <a:spcAft>
                <a:spcPts val="0"/>
              </a:spcAft>
              <a:buFont typeface="Arial" panose="020B0604020202020204" pitchFamily="34" charset="0"/>
              <a:buChar char="•"/>
            </a:pPr>
            <a:r>
              <a:rPr lang="en-US" sz="2400" dirty="0">
                <a:latin typeface="Calibri" panose="020F0502020204030204" pitchFamily="34" charset="0"/>
              </a:rPr>
              <a:t>A learner account is necessary to be able to see and enroll in available courses.</a:t>
            </a:r>
          </a:p>
          <a:p>
            <a:pPr marL="342900" marR="0" lvl="0" indent="-342900">
              <a:spcBef>
                <a:spcPts val="0"/>
              </a:spcBef>
              <a:spcAft>
                <a:spcPts val="0"/>
              </a:spcAft>
              <a:buFont typeface="Arial" panose="020B0604020202020204" pitchFamily="34" charset="0"/>
              <a:buChar char="•"/>
            </a:pPr>
            <a:r>
              <a:rPr lang="en-US" sz="2400" dirty="0">
                <a:latin typeface="Calibri" panose="020F0502020204030204" pitchFamily="34" charset="0"/>
              </a:rPr>
              <a:t>Complete a request access form for review to gain access to the training portal.</a:t>
            </a:r>
            <a:endParaRPr lang="en-US" sz="3600" dirty="0"/>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838200"/>
          </a:xfrm>
        </p:spPr>
        <p:txBody>
          <a:bodyPr>
            <a:normAutofit/>
          </a:bodyPr>
          <a:lstStyle/>
          <a:p>
            <a:r>
              <a:rPr lang="en-US" sz="4400" b="0" dirty="0"/>
              <a:t>HSEM Training Portal</a:t>
            </a:r>
          </a:p>
        </p:txBody>
      </p:sp>
    </p:spTree>
    <p:extLst>
      <p:ext uri="{BB962C8B-B14F-4D97-AF65-F5344CB8AC3E}">
        <p14:creationId xmlns:p14="http://schemas.microsoft.com/office/powerpoint/2010/main" val="200725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a:xfrm>
            <a:off x="457200" y="1676400"/>
            <a:ext cx="8229600" cy="4495800"/>
          </a:xfrm>
        </p:spPr>
        <p:txBody>
          <a:bodyPr>
            <a:normAutofit lnSpcReduction="10000"/>
          </a:bodyPr>
          <a:lstStyle/>
          <a:p>
            <a:pPr marL="342900" marR="0" lvl="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Training Bulletins provide</a:t>
            </a:r>
          </a:p>
          <a:p>
            <a:pPr marL="1085850" lvl="1" indent="-342900">
              <a:spcBef>
                <a:spcPts val="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D</a:t>
            </a:r>
            <a:r>
              <a:rPr lang="en-US" sz="2000" dirty="0">
                <a:effectLst/>
                <a:latin typeface="Calibri" panose="020F0502020204030204" pitchFamily="34" charset="0"/>
                <a:ea typeface="Times New Roman" panose="02020603050405020304" pitchFamily="18" charset="0"/>
              </a:rPr>
              <a:t>etailed information on training courses and offerings through HSEM</a:t>
            </a:r>
          </a:p>
          <a:p>
            <a:pPr marL="1085850" lvl="1" indent="-342900">
              <a:spcBef>
                <a:spcPts val="0"/>
              </a:spcBef>
              <a:buFont typeface="Arial" panose="020B0604020202020204" pitchFamily="34" charset="0"/>
              <a:buChar char="•"/>
            </a:pPr>
            <a:r>
              <a:rPr lang="en-US" sz="2000" dirty="0">
                <a:latin typeface="Calibri" panose="020F0502020204030204" pitchFamily="34" charset="0"/>
              </a:rPr>
              <a:t>Other available local city, county, and state trainings in Minnesota, surrounding states, and trainings at the National Disaster &amp; Emergency Management University (NDEMU)/EMI</a:t>
            </a:r>
          </a:p>
          <a:p>
            <a:pPr marL="1085850" lvl="1" indent="-342900">
              <a:spcBef>
                <a:spcPts val="0"/>
              </a:spcBef>
              <a:buFont typeface="Arial" panose="020B0604020202020204" pitchFamily="34" charset="0"/>
              <a:buChar char="•"/>
            </a:pPr>
            <a:r>
              <a:rPr lang="en-US" sz="2000" dirty="0"/>
              <a:t>Times, dates, locations, and POCs of training</a:t>
            </a:r>
          </a:p>
          <a:p>
            <a:pPr marL="342900" indent="-342900">
              <a:spcBef>
                <a:spcPts val="0"/>
              </a:spcBef>
              <a:buFont typeface="Arial" panose="020B0604020202020204" pitchFamily="34" charset="0"/>
              <a:buChar char="•"/>
            </a:pPr>
            <a:r>
              <a:rPr lang="en-US" sz="2400" dirty="0"/>
              <a:t>Training Announcements provide</a:t>
            </a:r>
          </a:p>
          <a:p>
            <a:pPr marL="1085850" lvl="1" indent="-342900">
              <a:spcBef>
                <a:spcPts val="0"/>
              </a:spcBef>
              <a:buFont typeface="Arial" panose="020B0604020202020204" pitchFamily="34" charset="0"/>
              <a:buChar char="•"/>
            </a:pPr>
            <a:r>
              <a:rPr lang="en-US" sz="2000" dirty="0"/>
              <a:t>Information on course changes and/or other details not originally on a bulletin</a:t>
            </a:r>
          </a:p>
          <a:p>
            <a:pPr marL="342900" indent="-342900">
              <a:spcBef>
                <a:spcPts val="0"/>
              </a:spcBef>
              <a:buFont typeface="Arial" panose="020B0604020202020204" pitchFamily="34" charset="0"/>
              <a:buChar char="•"/>
            </a:pPr>
            <a:r>
              <a:rPr lang="en-US" sz="2400" dirty="0"/>
              <a:t>Recommend subscribing to receive the most updated training information</a:t>
            </a:r>
          </a:p>
          <a:p>
            <a:pPr marL="1085850" lvl="1" indent="-342900">
              <a:spcBef>
                <a:spcPts val="0"/>
              </a:spcBef>
              <a:buFont typeface="Arial" panose="020B0604020202020204" pitchFamily="34" charset="0"/>
              <a:buChar char="•"/>
            </a:pPr>
            <a:r>
              <a:rPr lang="en-US" sz="2000" dirty="0">
                <a:hlinkClick r:id="rId3"/>
              </a:rPr>
              <a:t>https://public.govdelivery.com/accounts/MNDPS/subscriber/new?qsp=MNDPS_1</a:t>
            </a:r>
            <a:endParaRPr lang="en-US" sz="2000" dirty="0"/>
          </a:p>
          <a:p>
            <a:pPr marL="1085850" lvl="1" indent="-342900">
              <a:spcBef>
                <a:spcPts val="0"/>
              </a:spcBef>
              <a:buFont typeface="Arial" panose="020B0604020202020204" pitchFamily="34" charset="0"/>
              <a:buChar char="•"/>
            </a:pPr>
            <a:endParaRPr lang="en-US" sz="1050" dirty="0"/>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1295400"/>
          </a:xfrm>
        </p:spPr>
        <p:txBody>
          <a:bodyPr>
            <a:noAutofit/>
          </a:bodyPr>
          <a:lstStyle/>
          <a:p>
            <a:r>
              <a:rPr lang="en-US" sz="4400" b="0" dirty="0"/>
              <a:t>HSEM Training Bulletin and Announcements</a:t>
            </a:r>
          </a:p>
        </p:txBody>
      </p:sp>
    </p:spTree>
    <p:extLst>
      <p:ext uri="{BB962C8B-B14F-4D97-AF65-F5344CB8AC3E}">
        <p14:creationId xmlns:p14="http://schemas.microsoft.com/office/powerpoint/2010/main" val="176516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p:txBody>
          <a:bodyPr/>
          <a:lstStyle/>
          <a:p>
            <a:pPr marL="342900" marR="0" lvl="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No cost training</a:t>
            </a:r>
          </a:p>
          <a:p>
            <a:pPr marL="1085850" lvl="1" indent="-342900">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HSEM does not charge for training</a:t>
            </a:r>
          </a:p>
          <a:p>
            <a:pPr marL="1085850" lvl="1" indent="-34290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Consortium partners also do not charge for training</a:t>
            </a:r>
          </a:p>
          <a:p>
            <a:pPr marL="342900"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rPr>
              <a:t>Senior Officials Training</a:t>
            </a:r>
          </a:p>
          <a:p>
            <a:pPr marL="1085850" lvl="1" indent="-34290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Submit requests using current form to HSEM Training</a:t>
            </a:r>
            <a:endParaRPr lang="en-US" sz="1800" dirty="0">
              <a:latin typeface="Calibri" panose="020F0502020204030204" pitchFamily="34" charset="0"/>
              <a:ea typeface="Calibri" panose="020F0502020204030204" pitchFamily="34" charset="0"/>
            </a:endParaRPr>
          </a:p>
          <a:p>
            <a:pPr marL="342900" indent="-342900">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rPr>
              <a:t>Exercise and other requests</a:t>
            </a:r>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838200"/>
          </a:xfrm>
        </p:spPr>
        <p:txBody>
          <a:bodyPr>
            <a:normAutofit/>
          </a:bodyPr>
          <a:lstStyle/>
          <a:p>
            <a:r>
              <a:rPr lang="en-US" sz="4400" b="0" dirty="0"/>
              <a:t>Training and Exercise Requests</a:t>
            </a:r>
          </a:p>
        </p:txBody>
      </p:sp>
    </p:spTree>
    <p:extLst>
      <p:ext uri="{BB962C8B-B14F-4D97-AF65-F5344CB8AC3E}">
        <p14:creationId xmlns:p14="http://schemas.microsoft.com/office/powerpoint/2010/main" val="1422126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8CB310-C4F6-A62A-3BA7-14AB50DEE27A}"/>
              </a:ext>
            </a:extLst>
          </p:cNvPr>
          <p:cNvSpPr>
            <a:spLocks noGrp="1"/>
          </p:cNvSpPr>
          <p:nvPr>
            <p:ph idx="1"/>
          </p:nvPr>
        </p:nvSpPr>
        <p:spPr>
          <a:xfrm>
            <a:off x="457200" y="1905000"/>
            <a:ext cx="8229600" cy="4260625"/>
          </a:xfrm>
        </p:spPr>
        <p:txBody>
          <a:bodyPr/>
          <a:lstStyle/>
          <a:p>
            <a:pPr marL="342900" indent="-342900">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rPr>
              <a:t>Formerly the Annual Governor’s Conference</a:t>
            </a:r>
          </a:p>
          <a:p>
            <a:pPr marL="342900" marR="0" lvl="0" indent="-342900">
              <a:spcBef>
                <a:spcPts val="0"/>
              </a:spcBef>
              <a:spcAft>
                <a:spcPts val="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Not to be confused with Association of Minnesota Emergency Managers (AMEM) or their conference</a:t>
            </a:r>
          </a:p>
          <a:p>
            <a:pPr marL="342900"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Typically occurs in February of each year</a:t>
            </a:r>
          </a:p>
          <a:p>
            <a:pPr marL="342900" marR="0" lvl="0" indent="-34290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rPr>
              <a:t>Provides training and other opportunities to network/connect</a:t>
            </a:r>
          </a:p>
        </p:txBody>
      </p:sp>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533400" y="228600"/>
            <a:ext cx="8229600" cy="1295400"/>
          </a:xfrm>
        </p:spPr>
        <p:txBody>
          <a:bodyPr>
            <a:noAutofit/>
          </a:bodyPr>
          <a:lstStyle/>
          <a:p>
            <a:r>
              <a:rPr lang="en-US" sz="4400" b="0" dirty="0"/>
              <a:t>Annual Minnesota Emergency Managers Conference</a:t>
            </a:r>
          </a:p>
        </p:txBody>
      </p:sp>
    </p:spTree>
    <p:extLst>
      <p:ext uri="{BB962C8B-B14F-4D97-AF65-F5344CB8AC3E}">
        <p14:creationId xmlns:p14="http://schemas.microsoft.com/office/powerpoint/2010/main" val="345184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83F015-040A-D6A7-80A7-E1A9F0517BA6}"/>
              </a:ext>
            </a:extLst>
          </p:cNvPr>
          <p:cNvSpPr>
            <a:spLocks noGrp="1"/>
          </p:cNvSpPr>
          <p:nvPr>
            <p:ph type="body" sz="quarter" idx="13"/>
          </p:nvPr>
        </p:nvSpPr>
        <p:spPr>
          <a:xfrm>
            <a:off x="238991" y="374568"/>
            <a:ext cx="7162800" cy="1295400"/>
          </a:xfrm>
        </p:spPr>
        <p:txBody>
          <a:bodyPr>
            <a:noAutofit/>
          </a:bodyPr>
          <a:lstStyle/>
          <a:p>
            <a:r>
              <a:rPr lang="en-US" sz="3900" b="0" dirty="0"/>
              <a:t>Minnesota Qualifications &amp; Credentialing (MQC) Program </a:t>
            </a:r>
          </a:p>
        </p:txBody>
      </p:sp>
      <p:pic>
        <p:nvPicPr>
          <p:cNvPr id="15" name="Content Placeholder 14">
            <a:extLst>
              <a:ext uri="{FF2B5EF4-FFF2-40B4-BE49-F238E27FC236}">
                <a16:creationId xmlns:a16="http://schemas.microsoft.com/office/drawing/2014/main" id="{E3143140-3631-4EBC-4430-89241475A954}"/>
              </a:ext>
            </a:extLst>
          </p:cNvPr>
          <p:cNvPicPr>
            <a:picLocks noGrp="1" noChangeAspect="1"/>
          </p:cNvPicPr>
          <p:nvPr>
            <p:ph idx="1"/>
          </p:nvPr>
        </p:nvPicPr>
        <p:blipFill>
          <a:blip r:embed="rId3"/>
          <a:stretch>
            <a:fillRect/>
          </a:stretch>
        </p:blipFill>
        <p:spPr>
          <a:xfrm>
            <a:off x="685800" y="2027712"/>
            <a:ext cx="7772400" cy="3886200"/>
          </a:xfrm>
        </p:spPr>
      </p:pic>
      <p:pic>
        <p:nvPicPr>
          <p:cNvPr id="11" name="Picture 10">
            <a:extLst>
              <a:ext uri="{FF2B5EF4-FFF2-40B4-BE49-F238E27FC236}">
                <a16:creationId xmlns:a16="http://schemas.microsoft.com/office/drawing/2014/main" id="{2D8F30C2-BC43-A8B7-3F76-AEEE67905D8B}"/>
              </a:ext>
            </a:extLst>
          </p:cNvPr>
          <p:cNvPicPr>
            <a:picLocks noChangeAspect="1"/>
          </p:cNvPicPr>
          <p:nvPr/>
        </p:nvPicPr>
        <p:blipFill>
          <a:blip r:embed="rId4"/>
          <a:stretch>
            <a:fillRect/>
          </a:stretch>
        </p:blipFill>
        <p:spPr>
          <a:xfrm>
            <a:off x="6445332" y="76200"/>
            <a:ext cx="2476500" cy="2112310"/>
          </a:xfrm>
          <a:prstGeom prst="rect">
            <a:avLst/>
          </a:prstGeom>
        </p:spPr>
      </p:pic>
    </p:spTree>
    <p:extLst>
      <p:ext uri="{BB962C8B-B14F-4D97-AF65-F5344CB8AC3E}">
        <p14:creationId xmlns:p14="http://schemas.microsoft.com/office/powerpoint/2010/main" val="42417062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449</TotalTime>
  <Words>1189</Words>
  <Application>Microsoft Office PowerPoint</Application>
  <PresentationFormat>On-screen Show (4:3)</PresentationFormat>
  <Paragraphs>125</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Black</vt:lpstr>
      <vt:lpstr>Calibri</vt:lpstr>
      <vt:lpstr>Courier New</vt:lpstr>
      <vt:lpstr>Segoe UI</vt:lpstr>
      <vt:lpstr>Wingdings</vt:lpstr>
      <vt:lpstr>1_Office Theme</vt:lpstr>
      <vt:lpstr>Custom Design</vt:lpstr>
      <vt:lpstr>1_Custom Design</vt:lpstr>
      <vt:lpstr>HSEM Training, Exercise, and MQC Program</vt:lpstr>
      <vt:lpstr>PowerPoint Presentation</vt:lpstr>
      <vt:lpstr>PowerPoint Presentation</vt:lpstr>
      <vt:lpstr>Programmatic Changes</vt:lpstr>
      <vt:lpstr>PowerPoint Presentation</vt:lpstr>
      <vt:lpstr>PowerPoint Presentation</vt:lpstr>
      <vt:lpstr>PowerPoint Presentation</vt:lpstr>
      <vt:lpstr>PowerPoint Presentation</vt:lpstr>
      <vt:lpstr>PowerPoint Presentation</vt:lpstr>
      <vt:lpstr>PowerPoint Presentation</vt:lpstr>
    </vt:vector>
  </TitlesOfParts>
  <Company>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Curtice, Brian</dc:creator>
  <cp:lastModifiedBy>Lindberg, Jennifer (DPS)</cp:lastModifiedBy>
  <cp:revision>31</cp:revision>
  <dcterms:created xsi:type="dcterms:W3CDTF">2014-12-09T18:08:34Z</dcterms:created>
  <dcterms:modified xsi:type="dcterms:W3CDTF">2024-12-03T20:10:46Z</dcterms:modified>
</cp:coreProperties>
</file>